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</p:sldMasterIdLst>
  <p:notesMasterIdLst>
    <p:notesMasterId r:id="rId25"/>
  </p:notesMasterIdLst>
  <p:sldIdLst>
    <p:sldId id="256" r:id="rId3"/>
    <p:sldId id="257" r:id="rId4"/>
    <p:sldId id="392" r:id="rId5"/>
    <p:sldId id="390" r:id="rId6"/>
    <p:sldId id="409" r:id="rId7"/>
    <p:sldId id="416" r:id="rId8"/>
    <p:sldId id="428" r:id="rId9"/>
    <p:sldId id="429" r:id="rId10"/>
    <p:sldId id="362" r:id="rId11"/>
    <p:sldId id="430" r:id="rId12"/>
    <p:sldId id="411" r:id="rId13"/>
    <p:sldId id="431" r:id="rId14"/>
    <p:sldId id="436" r:id="rId15"/>
    <p:sldId id="433" r:id="rId16"/>
    <p:sldId id="437" r:id="rId17"/>
    <p:sldId id="438" r:id="rId18"/>
    <p:sldId id="439" r:id="rId19"/>
    <p:sldId id="435" r:id="rId20"/>
    <p:sldId id="414" r:id="rId21"/>
    <p:sldId id="425" r:id="rId22"/>
    <p:sldId id="434" r:id="rId23"/>
    <p:sldId id="3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80" d="100"/>
          <a:sy n="80" d="100"/>
        </p:scale>
        <p:origin x="-108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01F1-D8C4-425C-9440-10BBDD6D0EE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289A-E525-48BA-B935-EDDFDCD6B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289A-E525-48BA-B935-EDDFDCD6B0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7289A-E525-48BA-B935-EDDFDCD6B0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1D9-213D-4C87-B440-75683342F50A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4A04-6AF0-43B5-80FB-A7C04ED2EBA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CF42-3F61-4C35-B600-92C02D85D6A9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84" charset="2"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5BEEF16-CBC7-4AA8-B1FB-1DAFE8C806F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46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223C854A-3B47-461E-9031-7A1C354EA54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6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E8F95CA3-D5C8-4FF9-827D-D5A33DF7619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7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91C4993-6B94-4F5C-805B-4CBC91F539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02D5AF5F-8C45-4B23-9A37-09122DC9A2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3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6964F36-AF9F-4AE8-9C5E-22D72AEBAD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ADF9951C-D613-4E69-B17A-D809621049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7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C97F722F-6D19-4ED3-846E-AA5FFD8C171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C74D1B-5027-4201-89EA-DD7AD96D795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BAB76C79-D4A0-44F5-937E-ACF633F27A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20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7C7C56DB-DFB0-4BE8-A476-9C6B69CA3D2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0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8544A1D0-6005-4E72-A581-A438176CC79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5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 eaLnBrk="1" hangingPunct="1">
              <a:defRPr kumimoji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 eaLnBrk="1" hangingPunct="1">
              <a:defRPr kumimoji="0"/>
            </a:lvl1pPr>
          </a:lstStyle>
          <a:p>
            <a:pPr>
              <a:defRPr/>
            </a:pPr>
            <a:fld id="{3F7AFBA4-A391-4747-BBB0-FBFB332743C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243053-2B71-4763-A62D-24FB5322E90B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0E-8FFB-4D4B-8F27-860111BA2D5C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7E2E-CCB0-46E5-A94A-CE82AB8588AA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80BEF7-E98E-42A4-9D43-F1CFD952AD0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245A-2894-4908-B6E2-A08895C7995A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A5E794-C5D9-49C4-86EB-7D30B7E5F7A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5E22C1-A172-4CA5-B6DB-EDC7A7A6C051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8389DD-AA1C-4803-94BC-268FBB02F5C2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6B2FF-52B4-4153-9133-803B7707E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FF996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FF9966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9920-8E93-417C-826A-542F9008EEDE}" type="slidenum">
              <a:rPr lang="ar-S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7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034" y="1600200"/>
            <a:ext cx="6172200" cy="2209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 smtClean="0">
                <a:solidFill>
                  <a:prstClr val="black"/>
                </a:solidFill>
                <a:latin typeface="Trebuchet MS"/>
                <a:ea typeface="+mj-ea"/>
                <a:cs typeface="B Titr" pitchFamily="2" charset="-78"/>
              </a:rPr>
              <a:t>راهبردهای تغذیه ای</a:t>
            </a:r>
          </a:p>
          <a:p>
            <a:pPr algn="ctr" rtl="1"/>
            <a: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en-US" sz="3600" b="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دکتر خسرو جلالی</a:t>
            </a:r>
            <a: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28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(استادیار دانشگاه آزاد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 </a:t>
            </a:r>
            <a:r>
              <a:rPr lang="fa-IR" sz="14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>اسلامی اصفهان)</a:t>
            </a:r>
            <a: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  <a:t/>
            </a:r>
            <a:br>
              <a:rPr lang="fa-IR" sz="3600" dirty="0">
                <a:solidFill>
                  <a:prstClr val="black"/>
                </a:solidFill>
                <a:latin typeface="Trebuchet MS"/>
                <a:ea typeface="+mj-ea"/>
                <a:cs typeface="B Lotus" pitchFamily="2" charset="-78"/>
              </a:rPr>
            </a:br>
            <a:endParaRPr lang="en-US" sz="20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6" descr="C:\Users\farhang\Desktop\smallAZAD-Logo-JPG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69"/>
            <a:ext cx="1219200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hang\Desktop\156568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0946"/>
            <a:ext cx="3111860" cy="19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مصرف کربوهیدرات ساده   قبل از شروع مسابقه باعث افت قند  خون  می شود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به دلیل: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باعث افزایش ترشح سریع انسولین می شود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وانسولین سریع باعث جذب قند خون می شو</a:t>
            </a:r>
          </a:p>
          <a:p>
            <a:pPr algn="r" rtl="1"/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در نهایت افت قند خون و ضعف عملکرد ورزشی می شود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5" descr="Meat, potatoes and veg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819400" cy="19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3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fa-IR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  <a:t/>
            </a:r>
            <a:br>
              <a:rPr lang="fa-IR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</a:br>
            <a:r>
              <a:rPr lang="fa-IR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  <a:t/>
            </a:r>
            <a:br>
              <a:rPr lang="fa-IR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</a:br>
            <a:r>
              <a:rPr lang="en-US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  <a:t/>
            </a:r>
            <a:br>
              <a:rPr lang="en-US" sz="2500" cap="none" dirty="0" smtClean="0">
                <a:solidFill>
                  <a:srgbClr val="000000"/>
                </a:solidFill>
                <a:latin typeface="Arial" charset="0"/>
                <a:ea typeface="+mn-ea"/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latin typeface="B Homa" pitchFamily="2" charset="-78"/>
                <a:cs typeface="B Nazanin" pitchFamily="2" charset="-78"/>
              </a:rPr>
              <a:t>مصرف کربوهیدرات در هنگام ورزش باعث افت قند خون  نمی شوند</a:t>
            </a: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200" b="1" dirty="0" smtClean="0">
              <a:latin typeface="B Homa" pitchFamily="2" charset="-78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200" dirty="0" smtClean="0">
                <a:latin typeface="B Homa" pitchFamily="2" charset="-78"/>
                <a:cs typeface="B Nazanin" pitchFamily="2" charset="-78"/>
              </a:rPr>
              <a:t>مصرف </a:t>
            </a:r>
            <a:r>
              <a:rPr lang="fa-IR" sz="2200" dirty="0">
                <a:latin typeface="B Homa" pitchFamily="2" charset="-78"/>
                <a:cs typeface="B Nazanin" pitchFamily="2" charset="-78"/>
              </a:rPr>
              <a:t>مواد قندی به هنگام فعالیت منجر به افزایش کمتری در گلوکز خون و انسولین شده و واکنشی را که سبب سقوط ناگهانی گلوکز خون شود، کاهش می دهد. </a:t>
            </a:r>
            <a:br>
              <a:rPr lang="fa-IR" sz="2200" dirty="0">
                <a:latin typeface="B Homa" pitchFamily="2" charset="-78"/>
                <a:cs typeface="B Nazanin" pitchFamily="2" charset="-78"/>
              </a:rPr>
            </a:br>
            <a:r>
              <a:rPr lang="fa-IR" sz="2200" dirty="0">
                <a:latin typeface="B Homa" pitchFamily="2" charset="-78"/>
                <a:cs typeface="B Nazanin" pitchFamily="2" charset="-78"/>
              </a:rPr>
              <a:t> </a:t>
            </a:r>
            <a:br>
              <a:rPr lang="fa-IR" sz="2200" dirty="0">
                <a:latin typeface="B Homa" pitchFamily="2" charset="-78"/>
                <a:cs typeface="B Nazanin" pitchFamily="2" charset="-78"/>
              </a:rPr>
            </a:br>
            <a:r>
              <a:rPr lang="en-US" sz="2200" dirty="0">
                <a:latin typeface="B Homa" pitchFamily="2" charset="-78"/>
                <a:cs typeface="B Nazanin" pitchFamily="2" charset="-78"/>
                <a:sym typeface="Wingdings" pitchFamily="2" charset="2"/>
              </a:rPr>
              <a:t></a:t>
            </a:r>
            <a:r>
              <a:rPr lang="fa-IR" sz="2200" dirty="0">
                <a:latin typeface="B Homa" pitchFamily="2" charset="-78"/>
                <a:cs typeface="B Nazanin" pitchFamily="2" charset="-78"/>
              </a:rPr>
              <a:t> افزایش نفوذپذیری تار عضلانی که نیاز به انسولین را کاهش می دهد.  </a:t>
            </a:r>
            <a:br>
              <a:rPr lang="fa-IR" sz="2200" dirty="0">
                <a:latin typeface="B Homa" pitchFamily="2" charset="-78"/>
                <a:cs typeface="B Nazanin" pitchFamily="2" charset="-78"/>
              </a:rPr>
            </a:br>
            <a:r>
              <a:rPr lang="en-US" sz="2200" dirty="0">
                <a:latin typeface="B Homa" pitchFamily="2" charset="-78"/>
                <a:cs typeface="B Nazanin" pitchFamily="2" charset="-78"/>
                <a:sym typeface="Wingdings" pitchFamily="2" charset="2"/>
              </a:rPr>
              <a:t></a:t>
            </a:r>
            <a:r>
              <a:rPr lang="fa-IR" sz="2200" dirty="0">
                <a:latin typeface="B Homa" pitchFamily="2" charset="-78"/>
                <a:cs typeface="B Nazanin" pitchFamily="2" charset="-78"/>
              </a:rPr>
              <a:t> تغییر نقاط اتصال انسولین به گیرنده های مربوطه در هنگام فعالیت عضلانی  </a:t>
            </a:r>
            <a:br>
              <a:rPr lang="fa-IR" sz="2200" dirty="0">
                <a:latin typeface="B Homa" pitchFamily="2" charset="-78"/>
                <a:cs typeface="B Nazanin" pitchFamily="2" charset="-78"/>
              </a:rPr>
            </a:br>
            <a:r>
              <a:rPr lang="en-US" sz="2200" dirty="0">
                <a:latin typeface="B Homa" pitchFamily="2" charset="-78"/>
                <a:cs typeface="B Nazanin" pitchFamily="2" charset="-78"/>
                <a:sym typeface="Wingdings" pitchFamily="2" charset="2"/>
              </a:rPr>
              <a:t></a:t>
            </a:r>
            <a:r>
              <a:rPr lang="fa-IR" sz="2200" dirty="0">
                <a:latin typeface="B Homa" pitchFamily="2" charset="-78"/>
                <a:cs typeface="B Nazanin" pitchFamily="2" charset="-78"/>
              </a:rPr>
              <a:t> مصرف کربوهیدرات به هنگام ورزش موجب فراهم شدن کربوهیدرات مورد نیاز فعالیت عضلانی می شود.  </a:t>
            </a:r>
            <a:endParaRPr lang="fa-IR" sz="2200" dirty="0" smtClean="0">
              <a:latin typeface="B Homa" pitchFamily="2" charset="-78"/>
              <a:cs typeface="B Nazanin" pitchFamily="2" charset="-78"/>
            </a:endParaRPr>
          </a:p>
          <a:p>
            <a:pPr marL="0" lvl="0" indent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200" dirty="0" smtClean="0">
              <a:latin typeface="B Homa" pitchFamily="2" charset="-78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fa-IR" sz="2200" dirty="0" smtClean="0">
                <a:solidFill>
                  <a:srgbClr val="FF0000"/>
                </a:solidFill>
                <a:latin typeface="B Homa" pitchFamily="2" charset="-78"/>
                <a:cs typeface="B Nazanin" pitchFamily="2" charset="-78"/>
              </a:rPr>
              <a:t>استفاده از  محلولهای آب و الکترولیت و  کربوهیدرات</a:t>
            </a:r>
            <a:endParaRPr lang="en-US" sz="2200" dirty="0">
              <a:solidFill>
                <a:srgbClr val="FF0000"/>
              </a:solidFill>
              <a:latin typeface="B Homa" pitchFamily="2" charset="-78"/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افزایش  ذخایر گلیکوژن عضله و کبد قبل از مسابقه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شب قبل از مسابقه  مصرف غذاهای پرکربوهیدرات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برنج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ماکارونی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پوره سیب زمینی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سیب زمینی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8" descr="carrot-ju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286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2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غذای قبل از مسابقه</a:t>
            </a:r>
          </a:p>
          <a:p>
            <a:pPr marL="342900" lvl="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غذاي </a:t>
            </a:r>
            <a:r>
              <a:rPr lang="fa-IR" kern="0" dirty="0">
                <a:latin typeface="Tahoma"/>
                <a:cs typeface="B Nazanin" pitchFamily="2" charset="-78"/>
              </a:rPr>
              <a:t>سبك</a:t>
            </a:r>
          </a:p>
          <a:p>
            <a:pPr marL="342900" lvl="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>
                <a:latin typeface="Tahoma"/>
                <a:cs typeface="B Nazanin" pitchFamily="2" charset="-78"/>
              </a:rPr>
              <a:t>كربوهيدرات مركب</a:t>
            </a:r>
          </a:p>
          <a:p>
            <a:pPr marL="342900" lvl="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پرهيز </a:t>
            </a:r>
            <a:r>
              <a:rPr lang="fa-IR" kern="0" dirty="0">
                <a:latin typeface="Tahoma"/>
                <a:cs typeface="B Nazanin" pitchFamily="2" charset="-78"/>
              </a:rPr>
              <a:t>از غذاهاي حجيم:ميوه خام،سبزيجات خام،خشكبار،لوبيا و نخود.تحريك روده</a:t>
            </a:r>
          </a:p>
          <a:p>
            <a:pPr marL="342900" lvl="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>
                <a:latin typeface="Tahoma"/>
                <a:cs typeface="B Nazanin" pitchFamily="2" charset="-78"/>
              </a:rPr>
              <a:t>پرهيز از غذاهاي ايجاد كننده گاز مثل كلم و نخود فرنگي</a:t>
            </a:r>
            <a:endParaRPr lang="en-US" kern="0" dirty="0">
              <a:latin typeface="Tahoma"/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Sweet Fruits Screensaver : appetizing, apple, watermelon, cherry, banana, lemon, orange, tangerine, tomato, pineapple, berries, pear, nuts, grape, melon, kiwi, cherries, food screensaver, food wallpaper, exotic 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667000" cy="19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2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حذف وعده های غذایی و استفاده از میان وعده ها: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بین وعده غذایی و مسابقه و تمرین متوسط 3 ساعت زمان لازم است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مثال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مسابقه ساعت 2 ظهر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حذف نهار</a:t>
            </a:r>
          </a:p>
          <a:p>
            <a:pPr lvl="0" algn="r" rtl="1">
              <a:buClr>
                <a:srgbClr val="FE8637"/>
              </a:buClr>
            </a:pP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صبحانه  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کامل</a:t>
            </a: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استفاده از میان وعده صبح با کربوهیدرات بالا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kern="0" dirty="0">
                <a:solidFill>
                  <a:srgbClr val="FF0000"/>
                </a:solidFill>
                <a:latin typeface="Tahoma"/>
                <a:ea typeface="+mj-ea"/>
                <a:cs typeface="B Nazanin" pitchFamily="2" charset="-78"/>
              </a:rPr>
              <a:t>نمونه هايي از غذاي </a:t>
            </a:r>
            <a:r>
              <a:rPr lang="ar-SA" b="1" kern="0" dirty="0" smtClean="0">
                <a:solidFill>
                  <a:srgbClr val="FF0000"/>
                </a:solidFill>
                <a:latin typeface="Tahoma"/>
                <a:ea typeface="+mj-ea"/>
                <a:cs typeface="B Nazanin" pitchFamily="2" charset="-78"/>
              </a:rPr>
              <a:t>قبل </a:t>
            </a:r>
            <a:r>
              <a:rPr lang="ar-SA" b="1" kern="0" dirty="0">
                <a:solidFill>
                  <a:srgbClr val="FF0000"/>
                </a:solidFill>
                <a:latin typeface="Tahoma"/>
                <a:ea typeface="+mj-ea"/>
                <a:cs typeface="B Nazanin" pitchFamily="2" charset="-78"/>
              </a:rPr>
              <a:t>از مسابقه</a:t>
            </a:r>
            <a:r>
              <a:rPr lang="en-US" b="1" kern="0" dirty="0">
                <a:solidFill>
                  <a:srgbClr val="FFFFCC"/>
                </a:solidFill>
                <a:latin typeface="Tahoma"/>
                <a:ea typeface="+mj-ea"/>
                <a:cs typeface="B Nazanin" pitchFamily="2" charset="-78"/>
              </a:rPr>
              <a:t> </a:t>
            </a:r>
            <a:endParaRPr lang="fa-IR" b="1" kern="0" dirty="0" smtClean="0">
              <a:solidFill>
                <a:srgbClr val="FFFFCC"/>
              </a:solidFill>
              <a:latin typeface="Tahoma"/>
              <a:ea typeface="+mj-ea"/>
              <a:cs typeface="B Nazanin" pitchFamily="2" charset="-78"/>
            </a:endParaRPr>
          </a:p>
          <a:p>
            <a:pPr marL="0" indent="0" algn="r" rtl="1">
              <a:buNone/>
            </a:pPr>
            <a:endParaRPr lang="fa-IR" b="1" kern="0" dirty="0" smtClean="0">
              <a:solidFill>
                <a:srgbClr val="FFFFCC"/>
              </a:solidFill>
              <a:latin typeface="Tahoma"/>
              <a:ea typeface="+mj-e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b="1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‌</a:t>
            </a:r>
            <a:r>
              <a:rPr lang="ar-SA" b="1" kern="0" dirty="0" smtClean="0">
                <a:latin typeface="Tahoma"/>
                <a:cs typeface="B Nazanin" pitchFamily="2" charset="-78"/>
              </a:rPr>
              <a:t>غلات </a:t>
            </a:r>
            <a:r>
              <a:rPr lang="ar-SA" b="1" kern="0" dirty="0">
                <a:latin typeface="Tahoma"/>
                <a:cs typeface="B Nazanin" pitchFamily="2" charset="-78"/>
              </a:rPr>
              <a:t>آماده + شير كم چربي + ميوه تازه</a:t>
            </a:r>
            <a:r>
              <a:rPr lang="fa-IR" b="1" kern="0" dirty="0">
                <a:latin typeface="Tahoma"/>
                <a:cs typeface="B Nazanin" pitchFamily="2" charset="-78"/>
              </a:rPr>
              <a:t> كم</a:t>
            </a:r>
            <a:r>
              <a:rPr lang="ar-SA" b="1" kern="0" dirty="0">
                <a:latin typeface="Tahoma"/>
                <a:cs typeface="B Nazanin" pitchFamily="2" charset="-78"/>
              </a:rPr>
              <a:t> يا كمپوت </a:t>
            </a:r>
            <a:br>
              <a:rPr lang="ar-SA" b="1" kern="0" dirty="0">
                <a:latin typeface="Tahoma"/>
                <a:cs typeface="B Nazanin" pitchFamily="2" charset="-78"/>
              </a:rPr>
            </a:br>
            <a:r>
              <a:rPr lang="ar-SA" b="1" kern="0" dirty="0" smtClean="0">
                <a:latin typeface="Tahoma"/>
                <a:cs typeface="B Nazanin" pitchFamily="2" charset="-78"/>
              </a:rPr>
              <a:t>كيك </a:t>
            </a:r>
            <a:r>
              <a:rPr lang="ar-SA" b="1" kern="0" dirty="0">
                <a:latin typeface="Tahoma"/>
                <a:cs typeface="B Nazanin" pitchFamily="2" charset="-78"/>
              </a:rPr>
              <a:t>+ مربا يا عسل </a:t>
            </a:r>
            <a:br>
              <a:rPr lang="ar-SA" b="1" kern="0" dirty="0">
                <a:latin typeface="Tahoma"/>
                <a:cs typeface="B Nazanin" pitchFamily="2" charset="-78"/>
              </a:rPr>
            </a:br>
            <a:r>
              <a:rPr lang="ar-SA" b="1" kern="0" dirty="0" smtClean="0">
                <a:latin typeface="Tahoma"/>
                <a:cs typeface="B Nazanin" pitchFamily="2" charset="-78"/>
              </a:rPr>
              <a:t>سيب </a:t>
            </a:r>
            <a:r>
              <a:rPr lang="ar-SA" b="1" kern="0" dirty="0">
                <a:latin typeface="Tahoma"/>
                <a:cs typeface="B Nazanin" pitchFamily="2" charset="-78"/>
              </a:rPr>
              <a:t>زميني پخته </a:t>
            </a:r>
            <a:br>
              <a:rPr lang="ar-SA" b="1" kern="0" dirty="0">
                <a:latin typeface="Tahoma"/>
                <a:cs typeface="B Nazanin" pitchFamily="2" charset="-78"/>
              </a:rPr>
            </a:br>
            <a:r>
              <a:rPr lang="ar-SA" b="1" kern="0" dirty="0" smtClean="0">
                <a:latin typeface="Tahoma"/>
                <a:cs typeface="B Nazanin" pitchFamily="2" charset="-78"/>
              </a:rPr>
              <a:t>ماست </a:t>
            </a:r>
            <a:r>
              <a:rPr lang="ar-SA" b="1" kern="0" dirty="0">
                <a:latin typeface="Tahoma"/>
                <a:cs typeface="B Nazanin" pitchFamily="2" charset="-78"/>
              </a:rPr>
              <a:t>كم چربي </a:t>
            </a:r>
            <a:endParaRPr lang="en-US" b="1" kern="0" dirty="0">
              <a:latin typeface="Tahoma"/>
              <a:cs typeface="B Nazanin" pitchFamily="2" charset="-78"/>
            </a:endParaRPr>
          </a:p>
          <a:p>
            <a:pPr algn="r" rtl="1"/>
            <a:endParaRPr lang="en-US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1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>
              <a:buClr>
                <a:srgbClr val="FE8637"/>
              </a:buClr>
            </a:pPr>
            <a:r>
              <a:rPr lang="ar-SA" b="1" kern="0" dirty="0">
                <a:solidFill>
                  <a:srgbClr val="FF0000"/>
                </a:solidFill>
                <a:latin typeface="Tahoma"/>
                <a:cs typeface="B Nazanin" pitchFamily="2" charset="-78"/>
              </a:rPr>
              <a:t>نمونه هايي از غذاي قبل از مسابقه</a:t>
            </a:r>
            <a:r>
              <a:rPr lang="en-US" b="1" kern="0" dirty="0">
                <a:solidFill>
                  <a:srgbClr val="FFFFCC"/>
                </a:solidFill>
                <a:latin typeface="Tahoma"/>
                <a:cs typeface="B Nazanin" pitchFamily="2" charset="-78"/>
              </a:rPr>
              <a:t> </a:t>
            </a:r>
            <a:endParaRPr lang="fa-IR" b="1" kern="0" dirty="0">
              <a:solidFill>
                <a:srgbClr val="FFFFCC"/>
              </a:solidFill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2</a:t>
            </a:r>
            <a:r>
              <a:rPr lang="en-US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تكه نان </a:t>
            </a:r>
            <a:r>
              <a:rPr lang="ar-SA" kern="0" dirty="0" smtClean="0">
                <a:latin typeface="Tahoma"/>
                <a:cs typeface="B Nazanin" pitchFamily="2" charset="-78"/>
              </a:rPr>
              <a:t>سبوسدار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كره </a:t>
            </a:r>
            <a:r>
              <a:rPr lang="ar-SA" kern="0" dirty="0">
                <a:latin typeface="Tahoma"/>
                <a:cs typeface="B Nazanin" pitchFamily="2" charset="-78"/>
              </a:rPr>
              <a:t>كم</a:t>
            </a:r>
            <a:r>
              <a:rPr lang="fa-IR" kern="0" dirty="0">
                <a:latin typeface="Tahoma"/>
                <a:cs typeface="B Nazanin" pitchFamily="2" charset="-78"/>
              </a:rPr>
              <a:t> </a:t>
            </a:r>
            <a:r>
              <a:rPr lang="ar-SA" kern="0" dirty="0" smtClean="0">
                <a:latin typeface="Tahoma"/>
                <a:cs typeface="B Nazanin" pitchFamily="2" charset="-78"/>
              </a:rPr>
              <a:t>چربي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عسل به همراه يك نوشيدني شيرين 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چاي </a:t>
            </a:r>
            <a:r>
              <a:rPr lang="ar-SA" kern="0" dirty="0">
                <a:latin typeface="Tahoma"/>
                <a:cs typeface="B Nazanin" pitchFamily="2" charset="-78"/>
              </a:rPr>
              <a:t>كمرنگ</a:t>
            </a:r>
            <a:r>
              <a:rPr lang="en-US" sz="3600" kern="0" dirty="0">
                <a:latin typeface="Tahoma"/>
                <a:cs typeface="Arial"/>
              </a:rPr>
              <a:t>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0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2 تا 3 ساعت قبل از مسابقه بارگیری کربوهیدرات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استفاده از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نودل ها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سیب زمینی کبابی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پوره سیب زمینی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‌</a:t>
            </a:r>
            <a:r>
              <a:rPr lang="fa-IR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مصرف آب قبل از مسابقه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2/5</a:t>
            </a:r>
            <a:r>
              <a:rPr lang="ar-SA" kern="0" dirty="0" smtClean="0">
                <a:latin typeface="Tahoma"/>
                <a:cs typeface="B Nazanin" pitchFamily="2" charset="-78"/>
              </a:rPr>
              <a:t>ليوان </a:t>
            </a:r>
            <a:r>
              <a:rPr lang="fa-IR" kern="0" dirty="0">
                <a:latin typeface="Tahoma"/>
                <a:cs typeface="B Nazanin" pitchFamily="2" charset="-78"/>
              </a:rPr>
              <a:t>اب</a:t>
            </a:r>
            <a:r>
              <a:rPr lang="ar-SA" kern="0" dirty="0">
                <a:latin typeface="Tahoma"/>
                <a:cs typeface="B Nazanin" pitchFamily="2" charset="-78"/>
              </a:rPr>
              <a:t> ‌٢ ساعت قبل از تمرين يا مسابقه نوشيده شود 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و ‌</a:t>
            </a:r>
            <a:r>
              <a:rPr lang="fa-IR" kern="0" dirty="0" smtClean="0">
                <a:latin typeface="Tahoma"/>
                <a:cs typeface="B Nazanin" pitchFamily="2" charset="-78"/>
              </a:rPr>
              <a:t>1</a:t>
            </a:r>
            <a:r>
              <a:rPr lang="ar-SA" kern="0" dirty="0" smtClean="0">
                <a:latin typeface="Tahoma"/>
                <a:cs typeface="B Nazanin" pitchFamily="2" charset="-78"/>
              </a:rPr>
              <a:t>/</a:t>
            </a:r>
            <a:r>
              <a:rPr lang="fa-IR" kern="0" dirty="0" smtClean="0">
                <a:latin typeface="Tahoma"/>
                <a:cs typeface="B Nazanin" pitchFamily="2" charset="-78"/>
              </a:rPr>
              <a:t>5</a:t>
            </a: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ليوان </a:t>
            </a:r>
            <a:r>
              <a:rPr lang="fa-IR" kern="0" dirty="0">
                <a:latin typeface="Tahoma"/>
                <a:cs typeface="B Nazanin" pitchFamily="2" charset="-78"/>
              </a:rPr>
              <a:t>اب</a:t>
            </a:r>
            <a:r>
              <a:rPr lang="ar-SA" kern="0" dirty="0">
                <a:latin typeface="Tahoma"/>
                <a:cs typeface="B Nazanin" pitchFamily="2" charset="-78"/>
              </a:rPr>
              <a:t> ‌١٥دقيقه قبل از مسابقه نوشيده </a:t>
            </a:r>
            <a:r>
              <a:rPr lang="ar-SA" kern="0" dirty="0" smtClean="0">
                <a:latin typeface="Tahoma"/>
                <a:cs typeface="B Nazanin" pitchFamily="2" charset="-78"/>
              </a:rPr>
              <a:t>شود</a:t>
            </a:r>
            <a:r>
              <a:rPr lang="fa-IR" kern="0" dirty="0" smtClean="0">
                <a:latin typeface="Tahoma"/>
                <a:cs typeface="B Nazanin" pitchFamily="2" charset="-78"/>
              </a:rPr>
              <a:t>و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مصرف آب شب قبل از مسابقه</a:t>
            </a:r>
            <a:r>
              <a:rPr lang="fa-IR" kern="0" dirty="0">
                <a:latin typeface="Tahoma"/>
                <a:cs typeface="B Nazanin" pitchFamily="2" charset="-78"/>
              </a:rPr>
              <a:t/>
            </a:r>
            <a:br>
              <a:rPr lang="fa-IR" kern="0" dirty="0">
                <a:latin typeface="Tahoma"/>
                <a:cs typeface="B Nazanin" pitchFamily="2" charset="-78"/>
              </a:rPr>
            </a:br>
            <a:endParaRPr lang="en-US" kern="0" dirty="0">
              <a:latin typeface="Tahoma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Users\farhang\Desktop\man-drink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3200400" cy="24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8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روش های افزایش ذخایر گلیکوژن عضلات قبل از </a:t>
            </a:r>
            <a:r>
              <a:rPr kumimoji="1" lang="fa-IR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مسابقات</a:t>
            </a:r>
            <a:endParaRPr kumimoji="1" lang="fa-IR" kern="0" dirty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marL="0" lvl="0" indent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3</a:t>
            </a:r>
            <a:r>
              <a:rPr kumimoji="1" lang="fa-IR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 </a:t>
            </a: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تا 4 روز قبل از مسابقه غذای </a:t>
            </a:r>
            <a:r>
              <a:rPr kumimoji="1" lang="fa-IR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پرکربوهیدرات</a:t>
            </a:r>
            <a:r>
              <a:rPr kumimoji="1" lang="fa-IR" kern="0" dirty="0" smtClean="0">
                <a:solidFill>
                  <a:srgbClr val="006666"/>
                </a:solidFill>
                <a:latin typeface="Arial"/>
                <a:cs typeface="B Nazanin" pitchFamily="2" charset="-78"/>
              </a:rPr>
              <a:t>: </a:t>
            </a:r>
          </a:p>
          <a:p>
            <a:pPr marL="0" lvl="0" indent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kern="0" dirty="0" smtClean="0">
                <a:latin typeface="Arial"/>
                <a:cs typeface="B Nazanin" pitchFamily="2" charset="-78"/>
              </a:rPr>
              <a:t>انجام </a:t>
            </a:r>
            <a:r>
              <a:rPr kumimoji="1" lang="fa-IR" kern="0" dirty="0">
                <a:latin typeface="Arial"/>
                <a:cs typeface="B Nazanin" pitchFamily="2" charset="-78"/>
              </a:rPr>
              <a:t>فعالیت های شدید و طولانی باعث تخلیه ذخایر می شود سپس 2 تا 3 روز غذای پرکربوهیدرات مصرف شود ← </a:t>
            </a: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ذخایر 2 برابرمی </a:t>
            </a:r>
            <a:r>
              <a:rPr kumimoji="1" lang="fa-IR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شود</a:t>
            </a:r>
          </a:p>
          <a:p>
            <a:pPr marL="0" lvl="0" indent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kern="0" dirty="0">
                <a:latin typeface="Arial"/>
                <a:cs typeface="B Nazanin" pitchFamily="2" charset="-78"/>
              </a:rPr>
              <a:t>3) انجام فعالیت های شدید که باعث تخلیه ذخایر گلیکو</a:t>
            </a:r>
            <a:r>
              <a:rPr kumimoji="1" lang="fa-IR" b="1" kern="0" dirty="0">
                <a:latin typeface="Arial"/>
                <a:cs typeface="B Nazanin" pitchFamily="2" charset="-78"/>
              </a:rPr>
              <a:t>ژن می شود </a:t>
            </a:r>
            <a:r>
              <a:rPr kumimoji="1" lang="fa-IR" kern="0" dirty="0">
                <a:latin typeface="Arial"/>
                <a:cs typeface="B Nazanin" pitchFamily="2" charset="-78"/>
              </a:rPr>
              <a:t>سپس ورزشکار 3 روز غذای چربی و پروتئین سپس 3 روز غذای پرکربوهیدرات ← </a:t>
            </a: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ذخایر 3 برابرافزایش می یابد.</a:t>
            </a:r>
          </a:p>
          <a:p>
            <a:pPr lvl="0" algn="just" rtl="1">
              <a:lnSpc>
                <a:spcPct val="150000"/>
              </a:lnSpc>
              <a:buClr>
                <a:srgbClr val="B13F9A"/>
              </a:buClr>
              <a:buSzPct val="73000"/>
              <a:buFont typeface="Wingdings" pitchFamily="2" charset="2"/>
              <a:buChar char="q"/>
            </a:pPr>
            <a:r>
              <a:rPr lang="ar-SA" sz="2000" dirty="0" smtClean="0">
                <a:solidFill>
                  <a:prstClr val="black"/>
                </a:solidFill>
                <a:latin typeface="Trebuchet MS"/>
                <a:cs typeface="B Nazanin" pitchFamily="2" charset="-78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563562"/>
          </a:xfrm>
        </p:spPr>
        <p:txBody>
          <a:bodyPr>
            <a:normAutofit fontScale="90000"/>
          </a:bodyPr>
          <a:lstStyle/>
          <a:p>
            <a:pPr algn="ctr" rtl="1"/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467600" cy="4800600"/>
          </a:xfrm>
        </p:spPr>
        <p:txBody>
          <a:bodyPr>
            <a:normAutofit/>
          </a:bodyPr>
          <a:lstStyle/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solidFill>
                  <a:srgbClr val="006666"/>
                </a:solidFill>
                <a:latin typeface="Arial"/>
                <a:cs typeface="Arial" charset="0"/>
              </a:rPr>
              <a:t>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انواع فعالیت ورزشی و سیستم های انرژی 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000" kern="0" dirty="0" smtClean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1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)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بی هوازی ← مدت زمان اجرا کم ولی فشار کار زیاد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2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 هوازی ← مدت زمان اجرا زیاد ولی فشار کار کم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b="1" kern="0" dirty="0">
                <a:latin typeface="Arial"/>
                <a:cs typeface="B Nazanin" pitchFamily="2" charset="-78"/>
              </a:rPr>
              <a:t>بی هوازی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← منبع اصلی انرژی در این فعالیت ها ذخایر انرژی در بدن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است که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شامل: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الف) </a:t>
            </a:r>
            <a:r>
              <a:rPr kumimoji="1" lang="en-US" sz="2000" kern="0" dirty="0" smtClean="0">
                <a:latin typeface="Arial"/>
                <a:cs typeface="B Nazanin" pitchFamily="2" charset="-78"/>
              </a:rPr>
              <a:t>ATP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   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ب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کراتین فسفات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ج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)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گلوگز یا گلیکوژن عضله و کبد</a:t>
            </a: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خصوصیت مهم این فعالیت ها ← 1- تجمع اسید لاکتیک در خون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                                        2- تارهای </a:t>
            </a:r>
            <a:r>
              <a:rPr kumimoji="1" lang="en-US" sz="2000" kern="0" dirty="0">
                <a:latin typeface="Arial"/>
                <a:cs typeface="B Nazanin" pitchFamily="2" charset="-78"/>
              </a:rPr>
              <a:t>FT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 بیشتر فراخوانده شده تخلیه گلیکوژن آنها   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                                            بیشتر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است</a:t>
            </a:r>
            <a:endParaRPr kumimoji="1" lang="fa-IR" sz="2000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C:\Users\farhang\Desktop\N81602366-64424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2667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arhang\Desktop\57557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399"/>
            <a:ext cx="2254885" cy="150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2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ورزشهای سرعتی و  کوتاه مدت</a:t>
            </a: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روش </a:t>
            </a:r>
            <a:r>
              <a:rPr kumimoji="1" lang="fa-IR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های افزایش ذخایر گلیکوژن برای رشته های ورزشی کوتاه مدت و انفجاری نیست چون به ازای هر گرم گلیکوژن </a:t>
            </a:r>
            <a:r>
              <a:rPr kumimoji="1" lang="fa-IR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2/7 گرم آب </a:t>
            </a:r>
            <a:r>
              <a:rPr kumimoji="1" lang="fa-IR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ذخیره می </a:t>
            </a:r>
            <a:r>
              <a:rPr kumimoji="1" lang="fa-IR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شود</a:t>
            </a:r>
          </a:p>
          <a:p>
            <a:pPr lvl="0" algn="r" rtl="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باعث سنگین شدن ورزشکار می شود</a:t>
            </a:r>
            <a:endParaRPr kumimoji="1" lang="en-US" kern="0" dirty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17322" cy="21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مصرف کافئین قبل از ورزش</a:t>
            </a:r>
            <a:endParaRPr lang="fa-IR" dirty="0" smtClean="0"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ضربان قلب</a:t>
            </a:r>
            <a:r>
              <a:rPr lang="fa-IR" kern="0" dirty="0">
                <a:latin typeface="Tahoma"/>
                <a:cs typeface="B Nazanin" pitchFamily="2" charset="-78"/>
              </a:rPr>
              <a:t> </a:t>
            </a:r>
            <a:r>
              <a:rPr lang="fa-IR" kern="0" dirty="0" smtClean="0">
                <a:latin typeface="Tahoma"/>
                <a:cs typeface="B Nazanin" pitchFamily="2" charset="-78"/>
              </a:rPr>
              <a:t>بالا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توليد اسيد معده </a:t>
            </a:r>
            <a:r>
              <a:rPr lang="fa-IR" kern="0" dirty="0" smtClean="0">
                <a:latin typeface="Tahoma"/>
                <a:cs typeface="B Nazanin" pitchFamily="2" charset="-78"/>
              </a:rPr>
              <a:t>افزایش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-</a:t>
            </a: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تعداد دفعات ادرار كردن 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-</a:t>
            </a: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گشاد يا تنگ</a:t>
            </a:r>
            <a:r>
              <a:rPr lang="fa-IR" kern="0" dirty="0">
                <a:latin typeface="Tahoma"/>
                <a:cs typeface="B Nazanin" pitchFamily="2" charset="-78"/>
              </a:rPr>
              <a:t> كردن</a:t>
            </a:r>
            <a:r>
              <a:rPr lang="ar-SA" kern="0" dirty="0">
                <a:latin typeface="Tahoma"/>
                <a:cs typeface="B Nazanin" pitchFamily="2" charset="-78"/>
              </a:rPr>
              <a:t> عروق </a:t>
            </a:r>
            <a:r>
              <a:rPr lang="ar-SA" kern="0" dirty="0" smtClean="0">
                <a:latin typeface="Tahoma"/>
                <a:cs typeface="B Nazanin" pitchFamily="2" charset="-78"/>
              </a:rPr>
              <a:t>خون</a:t>
            </a:r>
            <a:endParaRPr lang="fa-IR" kern="0" dirty="0" smtClean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 smtClean="0">
                <a:latin typeface="Tahoma"/>
                <a:cs typeface="B Nazanin" pitchFamily="2" charset="-78"/>
              </a:rPr>
              <a:t>جذب آهن</a:t>
            </a:r>
            <a:r>
              <a:rPr lang="fa-IR" kern="0" dirty="0" smtClean="0">
                <a:latin typeface="Tahoma"/>
                <a:cs typeface="B Nazanin" pitchFamily="2" charset="-78"/>
              </a:rPr>
              <a:t> </a:t>
            </a: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fa-IR" kern="0" dirty="0" smtClean="0">
                <a:latin typeface="Tahoma"/>
                <a:cs typeface="B Nazanin" pitchFamily="2" charset="-78"/>
              </a:rPr>
              <a:t>از</a:t>
            </a:r>
            <a:r>
              <a:rPr lang="ar-SA" kern="0" dirty="0" smtClean="0"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latin typeface="Tahoma"/>
                <a:cs typeface="B Nazanin" pitchFamily="2" charset="-78"/>
              </a:rPr>
              <a:t>دست </a:t>
            </a:r>
            <a:r>
              <a:rPr lang="fa-IR" kern="0" dirty="0">
                <a:latin typeface="Tahoma"/>
                <a:cs typeface="B Nazanin" pitchFamily="2" charset="-78"/>
              </a:rPr>
              <a:t>دادن </a:t>
            </a:r>
            <a:r>
              <a:rPr lang="ar-SA" kern="0" dirty="0">
                <a:latin typeface="Tahoma"/>
                <a:cs typeface="B Nazanin" pitchFamily="2" charset="-78"/>
              </a:rPr>
              <a:t>آب بدن</a:t>
            </a:r>
            <a:endParaRPr lang="fa-IR" kern="0" dirty="0">
              <a:latin typeface="Tahoma"/>
              <a:cs typeface="B Nazanin" pitchFamily="2" charset="-78"/>
            </a:endParaRPr>
          </a:p>
          <a:p>
            <a:pPr marL="342900" lvl="0" indent="-342900" algn="r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itchFamily="2" charset="2"/>
              <a:buChar char="n"/>
            </a:pPr>
            <a:r>
              <a:rPr lang="ar-SA" kern="0" dirty="0">
                <a:solidFill>
                  <a:srgbClr val="FF0000"/>
                </a:solidFill>
                <a:latin typeface="Tahoma"/>
                <a:cs typeface="B Nazanin" pitchFamily="2" charset="-78"/>
              </a:rPr>
              <a:t>كافئين</a:t>
            </a:r>
            <a:r>
              <a:rPr lang="fa-IR" kern="0" dirty="0">
                <a:solidFill>
                  <a:srgbClr val="FF0000"/>
                </a:solidFill>
                <a:latin typeface="Tahoma"/>
                <a:cs typeface="B Nazanin" pitchFamily="2" charset="-78"/>
              </a:rPr>
              <a:t> </a:t>
            </a:r>
            <a:r>
              <a:rPr lang="fa-IR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باعث </a:t>
            </a:r>
            <a:r>
              <a:rPr lang="ar-SA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 </a:t>
            </a:r>
            <a:r>
              <a:rPr lang="ar-SA" kern="0" dirty="0">
                <a:solidFill>
                  <a:srgbClr val="FF0000"/>
                </a:solidFill>
                <a:latin typeface="Tahoma"/>
                <a:cs typeface="B Nazanin" pitchFamily="2" charset="-78"/>
              </a:rPr>
              <a:t>آزاد شدن اسيدهاي چرب </a:t>
            </a:r>
            <a:r>
              <a:rPr lang="fa-IR" kern="0" dirty="0" smtClean="0">
                <a:solidFill>
                  <a:srgbClr val="FF0000"/>
                </a:solidFill>
                <a:latin typeface="Tahoma"/>
                <a:cs typeface="B Nazanin" pitchFamily="2" charset="-78"/>
              </a:rPr>
              <a:t>می شود</a:t>
            </a:r>
            <a:endParaRPr lang="en-US" kern="0" dirty="0">
              <a:solidFill>
                <a:srgbClr val="FF0000"/>
              </a:solidFill>
              <a:latin typeface="Tahoma"/>
              <a:cs typeface="B Nazanin" pitchFamily="2" charset="-78"/>
            </a:endParaRPr>
          </a:p>
          <a:p>
            <a:pPr algn="r" rtl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6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9750" y="6092825"/>
            <a:ext cx="8077200" cy="571500"/>
            <a:chOff x="192" y="3840"/>
            <a:chExt cx="5088" cy="360"/>
          </a:xfrm>
        </p:grpSpPr>
        <p:grpSp>
          <p:nvGrpSpPr>
            <p:cNvPr id="128005" name="Group 3"/>
            <p:cNvGrpSpPr>
              <a:grpSpLocks/>
            </p:cNvGrpSpPr>
            <p:nvPr/>
          </p:nvGrpSpPr>
          <p:grpSpPr bwMode="auto">
            <a:xfrm>
              <a:off x="2160" y="3840"/>
              <a:ext cx="781" cy="360"/>
              <a:chOff x="2496" y="3792"/>
              <a:chExt cx="840" cy="360"/>
            </a:xfrm>
          </p:grpSpPr>
          <p:pic>
            <p:nvPicPr>
              <p:cNvPr id="128008" name="Picture 4" descr="MCWB02428_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3792"/>
                <a:ext cx="8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09" name="WordArt 5">
                <a:hlinkClick r:id="" action="ppaction://noaction"/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640" y="3840"/>
                <a:ext cx="528" cy="24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6227"/>
                  </a:avLst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kern="1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HOME</a:t>
                </a:r>
              </a:p>
            </p:txBody>
          </p:sp>
        </p:grpSp>
        <p:sp>
          <p:nvSpPr>
            <p:cNvPr id="1280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611" y="3888"/>
              <a:ext cx="669" cy="288"/>
            </a:xfrm>
            <a:prstGeom prst="actionButtonForwardNex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800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92" y="3888"/>
              <a:ext cx="669" cy="288"/>
            </a:xfrm>
            <a:prstGeom prst="actionButtonBackPrevious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fa-IR" sz="2400" smtClean="0">
                <a:solidFill>
                  <a:srgbClr val="009999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128003" name="Picture 8" descr="queston5"/>
          <p:cNvPicPr>
            <a:picLocks noChangeAspect="1" noChangeArrowheads="1" noCrop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28800"/>
            <a:ext cx="20288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835150" y="4868863"/>
            <a:ext cx="52165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fa-IR" sz="4000" b="1" smtClean="0">
                <a:solidFill>
                  <a:srgbClr val="800000"/>
                </a:solidFill>
                <a:latin typeface="Times New Roman" pitchFamily="18" charset="0"/>
                <a:cs typeface="B Nasim" pitchFamily="2" charset="-78"/>
              </a:rPr>
              <a:t>از توجه شما متشكرم</a:t>
            </a:r>
            <a:endParaRPr kumimoji="1" lang="en-US" sz="4000" b="1" smtClean="0">
              <a:solidFill>
                <a:srgbClr val="800000"/>
              </a:solidFill>
              <a:latin typeface="Times New Roman" pitchFamily="18" charset="0"/>
              <a:cs typeface="B Nas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595925"/>
      </p:ext>
    </p:extLst>
  </p:cSld>
  <p:clrMapOvr>
    <a:masterClrMapping/>
  </p:clrMapOvr>
  <p:transition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1900" b="1" kern="0" dirty="0">
                <a:latin typeface="Arial"/>
                <a:cs typeface="B Nazanin" pitchFamily="2" charset="-78"/>
              </a:rPr>
              <a:t>هوازی </a:t>
            </a:r>
            <a:r>
              <a:rPr kumimoji="1" lang="fa-IR" sz="1900" kern="0" dirty="0">
                <a:latin typeface="Arial"/>
                <a:cs typeface="B Nazanin" pitchFamily="2" charset="-78"/>
              </a:rPr>
              <a:t>← منبع اصلی گلیکوژنهای عضله و </a:t>
            </a:r>
            <a:r>
              <a:rPr kumimoji="1" lang="fa-IR" sz="1900" kern="0" dirty="0" smtClean="0">
                <a:latin typeface="Arial"/>
                <a:cs typeface="B Nazanin" pitchFamily="2" charset="-78"/>
              </a:rPr>
              <a:t>کبد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1900" kern="0" dirty="0">
              <a:latin typeface="Arial"/>
              <a:cs typeface="B Nazanin" pitchFamily="2" charset="-78"/>
            </a:endParaRP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1900" kern="0" dirty="0">
                <a:latin typeface="Arial"/>
                <a:cs typeface="B Nazanin" pitchFamily="2" charset="-78"/>
              </a:rPr>
              <a:t>خصوصیت مهم ← 1- تغذیه باید شامل غذای غنی شده از </a:t>
            </a:r>
            <a:r>
              <a:rPr kumimoji="1" lang="fa-IR" sz="19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کربوهیدرات</a:t>
            </a:r>
            <a:r>
              <a:rPr kumimoji="1" lang="fa-IR" sz="1900" kern="0" dirty="0">
                <a:latin typeface="Arial"/>
                <a:cs typeface="B Nazanin" pitchFamily="2" charset="-78"/>
              </a:rPr>
              <a:t> باشد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1900" kern="0" dirty="0">
                <a:latin typeface="Arial"/>
                <a:cs typeface="B Nazanin" pitchFamily="2" charset="-78"/>
              </a:rPr>
              <a:t>                        2- به دلیل دفع آب و الکترولیت های زیاد باید این مواد در برنامه 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1900" kern="0" dirty="0">
                <a:latin typeface="Arial"/>
                <a:cs typeface="B Nazanin" pitchFamily="2" charset="-78"/>
              </a:rPr>
              <a:t>                           غذایی باشد.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2369024" cy="27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تغذیه قبل از مسابقه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>
                <a:latin typeface="Arial"/>
                <a:cs typeface="B Nazanin" pitchFamily="2" charset="-78"/>
              </a:rPr>
              <a:t>قبل از مسابقه عواملی 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چون مسایل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روانی 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، هیجانی قابلیت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هضم غذا را تغییر می 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دهد.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kern="0" dirty="0">
              <a:solidFill>
                <a:srgbClr val="006666"/>
              </a:solidFill>
              <a:latin typeface="Arial"/>
              <a:cs typeface="B Nazanin" pitchFamily="2" charset="-78"/>
            </a:endParaRPr>
          </a:p>
          <a:p>
            <a:pPr lvl="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موارد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قبل از مسابقه   ضعف بدنی، انقباضات عضلات شکمی، خشکی دهان، 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تهوع با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توجه به این موارد باید نوع غذایی را که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قبل از مسابقه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مصرف می شود مورد توجه قرار داد</a:t>
            </a:r>
            <a:endParaRPr kumimoji="1" lang="fa-IR" sz="22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000" kern="0" dirty="0" smtClean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b="1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4038600"/>
            <a:ext cx="3505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v"/>
            </a:pP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به طور کلی </a:t>
            </a:r>
            <a:r>
              <a:rPr kumimoji="1" lang="fa-IR" sz="20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 مدت زمان مصرف مودغذایی قبل از تمرین یا مسابقه</a:t>
            </a:r>
          </a:p>
          <a:p>
            <a:pPr marL="342900" lvl="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چربی 4 تا 5 ساعت</a:t>
            </a:r>
          </a:p>
          <a:p>
            <a:pPr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  قند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2 ساعت </a:t>
            </a:r>
            <a:endParaRPr kumimoji="1" lang="fa-IR" sz="2000" kern="0" dirty="0" smtClean="0">
              <a:latin typeface="Arial"/>
              <a:cs typeface="B Nazanin" pitchFamily="2" charset="-78"/>
            </a:endParaRPr>
          </a:p>
          <a:p>
            <a:pPr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kern="0" dirty="0" smtClean="0">
                <a:latin typeface="Arial"/>
                <a:cs typeface="B Nazanin" pitchFamily="2" charset="-78"/>
              </a:rPr>
              <a:t>پروتئین </a:t>
            </a:r>
            <a:r>
              <a:rPr kumimoji="1" lang="fa-IR" sz="2000" kern="0" dirty="0">
                <a:latin typeface="Arial"/>
                <a:cs typeface="B Nazanin" pitchFamily="2" charset="-78"/>
              </a:rPr>
              <a:t>3 </a:t>
            </a:r>
            <a:r>
              <a:rPr kumimoji="1" lang="fa-IR" sz="2000" kern="0" dirty="0" smtClean="0">
                <a:latin typeface="Arial"/>
                <a:cs typeface="B Nazanin" pitchFamily="2" charset="-78"/>
              </a:rPr>
              <a:t>ساعت</a:t>
            </a:r>
          </a:p>
          <a:p>
            <a:pPr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000" kern="0" dirty="0">
              <a:latin typeface="Arial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30519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543800" cy="4267200"/>
          </a:xfrm>
        </p:spPr>
        <p:txBody>
          <a:bodyPr>
            <a:noAutofit/>
          </a:bodyPr>
          <a:lstStyle/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FF0000"/>
                </a:solidFill>
                <a:latin typeface="Calibri"/>
                <a:cs typeface="B Nazanin" pitchFamily="2" charset="-78"/>
              </a:rPr>
              <a:t>پس</a:t>
            </a:r>
            <a:r>
              <a:rPr kumimoji="1" lang="fa-IR" sz="2000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 </a:t>
            </a:r>
            <a:r>
              <a:rPr kumimoji="1" lang="fa-IR" sz="2000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باید رژیم غذایی </a:t>
            </a:r>
            <a:r>
              <a:rPr kumimoji="1" lang="fa-IR" sz="20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قبل از مسابقه </a:t>
            </a:r>
            <a:r>
              <a:rPr kumimoji="1" lang="fa-IR" sz="2000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از غذاهای </a:t>
            </a:r>
            <a:r>
              <a:rPr kumimoji="1" lang="fa-IR" sz="20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پرپروتئین و پرچرب </a:t>
            </a:r>
            <a:r>
              <a:rPr kumimoji="1" lang="fa-IR" sz="2000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کاسته و غذای غنی شده از </a:t>
            </a:r>
            <a:r>
              <a:rPr kumimoji="1" lang="fa-IR" sz="20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کربوهیدرات</a:t>
            </a:r>
            <a:r>
              <a:rPr kumimoji="1" lang="fa-IR" sz="2000" kern="0" dirty="0">
                <a:solidFill>
                  <a:prstClr val="black"/>
                </a:solidFill>
                <a:latin typeface="Arial"/>
                <a:cs typeface="B Nazanin" pitchFamily="2" charset="-78"/>
              </a:rPr>
              <a:t>  استفاده شود</a:t>
            </a:r>
            <a:r>
              <a:rPr kumimoji="1" lang="fa-IR" sz="2000" kern="0" dirty="0" smtClean="0">
                <a:solidFill>
                  <a:prstClr val="black"/>
                </a:solidFill>
                <a:latin typeface="Arial"/>
                <a:cs typeface="B Nazanin" pitchFamily="2" charset="-78"/>
              </a:rPr>
              <a:t>.</a:t>
            </a: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000" kern="0" dirty="0" smtClean="0">
              <a:solidFill>
                <a:prstClr val="black"/>
              </a:solidFill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چند دلیل بر این </a:t>
            </a:r>
            <a:r>
              <a:rPr kumimoji="1" lang="fa-IR" sz="2000" b="1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مدعا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>
                <a:latin typeface="Arial"/>
                <a:cs typeface="B Nazanin" pitchFamily="2" charset="-78"/>
              </a:rPr>
              <a:t>هضم و جذب قند سریعتر و فشار کمتر به معده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قندها سریعتر از معده خارج می </a:t>
            </a:r>
            <a:r>
              <a:rPr kumimoji="1" lang="fa-IR" sz="2000" b="1" kern="0" dirty="0" smtClean="0">
                <a:latin typeface="Arial"/>
                <a:cs typeface="B Nazanin" pitchFamily="2" charset="-78"/>
              </a:rPr>
              <a:t>شود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 smtClean="0">
                <a:latin typeface="Arial"/>
                <a:cs typeface="B Nazanin" pitchFamily="2" charset="-78"/>
              </a:rPr>
              <a:t>قندها 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هم در تمرینات کوتاه مدت و هم بلند مدت عامل اصلی انرژی اند                                         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000" b="1" kern="0" dirty="0">
                <a:latin typeface="Arial"/>
                <a:cs typeface="B Nazanin" pitchFamily="2" charset="-78"/>
              </a:rPr>
              <a:t> </a:t>
            </a:r>
            <a:r>
              <a:rPr kumimoji="1" lang="fa-IR" sz="2000" b="1" kern="0" dirty="0" smtClean="0">
                <a:latin typeface="Arial"/>
                <a:cs typeface="B Nazanin" pitchFamily="2" charset="-78"/>
              </a:rPr>
              <a:t>مصرف </a:t>
            </a:r>
            <a:r>
              <a:rPr kumimoji="1" lang="fa-IR" sz="2000" b="1" kern="0" dirty="0">
                <a:latin typeface="Arial"/>
                <a:cs typeface="B Nazanin" pitchFamily="2" charset="-78"/>
              </a:rPr>
              <a:t>پروتئین باعث کم آبی در طول تمرین می شود</a:t>
            </a:r>
            <a:endParaRPr kumimoji="1" lang="en-US" sz="2000" b="1" kern="0" dirty="0">
              <a:latin typeface="Arial"/>
              <a:cs typeface="B Nazanin" pitchFamily="2" charset="-78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FF0000"/>
              </a:buClr>
              <a:buSzPct val="80000"/>
              <a:buFont typeface="Wingdings" pitchFamily="2" charset="2"/>
              <a:buChar char="v"/>
            </a:pPr>
            <a:endParaRPr lang="fa-IR" sz="2000" dirty="0">
              <a:latin typeface="Calibri"/>
              <a:ea typeface="Calibri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0956"/>
            <a:ext cx="2133600" cy="19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84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>
                <a:latin typeface="Arial"/>
                <a:cs typeface="B Nazanin" pitchFamily="2" charset="-78"/>
              </a:rPr>
              <a:t>زمان لازم صرف غذا قبل از مسابقه ← به طور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متوسط 3-2/5 ساعت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قبل از مسابقه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>
                <a:latin typeface="Arial"/>
                <a:cs typeface="B Nazanin" pitchFamily="2" charset="-78"/>
              </a:rPr>
              <a:t>برای مؤثر بودن رژیم در مسابقه باید از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24 تا 48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 ساعت قبل رژیم غذایی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متعادل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 را بکار برد</a:t>
            </a:r>
            <a:r>
              <a:rPr kumimoji="1" lang="fa-IR" sz="2200" kern="0" dirty="0" smtClean="0">
                <a:latin typeface="Arial"/>
                <a:cs typeface="B Nazanin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en-US" sz="2200" kern="0" dirty="0">
              <a:latin typeface="Arial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2757055" cy="28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غذاهایی که باید در زمان قبل از مسابقه از خوردن آنها اجتناب کرد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.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kern="0" dirty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مصرف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مواد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سلولزی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 با حجم بالا چون تخلیه و احساس دفع را زیاد می کند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مصرف غذاهای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پرچرب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 چون دیر از معده تخلیه می شود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مصرف غذاهایی که ورزشکار نسبت به آن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حساسیت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 دارد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C:\Users\farhang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9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مصرف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غذاهای پرپروتئین </a:t>
            </a: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قبل از مسابقه باعث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کم آبی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دیر تخلیه شدن از معده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endParaRPr kumimoji="1" lang="fa-IR" sz="2200" kern="0" dirty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 </a:t>
            </a: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پرهیز از مصرف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غذاهای تند و سرخ </a:t>
            </a: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کرده قبل از مسابقه</a:t>
            </a:r>
          </a:p>
          <a:p>
            <a:pPr marL="0" lvl="0" indent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endParaRPr kumimoji="1" lang="fa-IR" sz="2200" kern="0" dirty="0" smtClean="0"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solidFill>
                  <a:srgbClr val="FF0000"/>
                </a:solidFill>
                <a:latin typeface="Arial"/>
                <a:cs typeface="B Nazanin" pitchFamily="2" charset="-78"/>
              </a:rPr>
              <a:t>بهترین </a:t>
            </a:r>
            <a:r>
              <a:rPr kumimoji="1" lang="fa-IR" sz="2200" kern="0" dirty="0">
                <a:solidFill>
                  <a:srgbClr val="FF0000"/>
                </a:solidFill>
                <a:latin typeface="Arial"/>
                <a:cs typeface="B Nazanin" pitchFamily="2" charset="-78"/>
              </a:rPr>
              <a:t>مواد مغذی قبل از مسابقه </a:t>
            </a:r>
            <a:endParaRPr kumimoji="1" lang="fa-IR" sz="2200" kern="0" dirty="0" smtClean="0">
              <a:solidFill>
                <a:srgbClr val="FF0000"/>
              </a:solidFill>
              <a:latin typeface="Arial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 smtClean="0">
                <a:latin typeface="Arial"/>
                <a:cs typeface="B Nazanin" pitchFamily="2" charset="-78"/>
              </a:rPr>
              <a:t>1- </a:t>
            </a:r>
            <a:r>
              <a:rPr kumimoji="1" lang="fa-IR" sz="2200" kern="0" dirty="0">
                <a:latin typeface="Arial"/>
                <a:cs typeface="B Nazanin" pitchFamily="2" charset="-78"/>
              </a:rPr>
              <a:t>سریع جذب بشوند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>
                <a:latin typeface="Arial"/>
                <a:cs typeface="B Nazanin" pitchFamily="2" charset="-78"/>
              </a:rPr>
              <a:t>2- حاوی چربی کمی باشند</a:t>
            </a:r>
          </a:p>
          <a:p>
            <a:pPr lvl="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itchFamily="2" charset="2"/>
              <a:buChar char="q"/>
            </a:pPr>
            <a:r>
              <a:rPr kumimoji="1" lang="fa-IR" sz="2200" kern="0" dirty="0">
                <a:latin typeface="Arial"/>
                <a:cs typeface="B Nazanin" pitchFamily="2" charset="-78"/>
              </a:rPr>
              <a:t>3- باعث سستی بدن نشوند      ← آب آلو باعث سستی</a:t>
            </a:r>
          </a:p>
          <a:p>
            <a:pPr marL="342900" lvl="0" indent="-342900" algn="r" rt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None/>
            </a:pPr>
            <a:r>
              <a:rPr kumimoji="1" lang="fa-IR" sz="1600" b="1" kern="0" dirty="0">
                <a:latin typeface="Arial"/>
                <a:cs typeface="Arial" charset="0"/>
              </a:rPr>
              <a:t>                                    </a:t>
            </a:r>
            <a:endParaRPr kumimoji="1" lang="fa-IR" b="1" kern="0" dirty="0">
              <a:latin typeface="Arial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6B2FF-52B4-4153-9133-803B7707E1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6" descr="jojeh_kab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7621"/>
            <a:ext cx="2030464" cy="21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neric (Standard)">
  <a:themeElements>
    <a:clrScheme name="Generic (Standard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885</Words>
  <Application>Microsoft Office PowerPoint</Application>
  <PresentationFormat>On-screen Show (4:3)</PresentationFormat>
  <Paragraphs>144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Oriel</vt:lpstr>
      <vt:lpstr>1_Generic (Standard)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 کلاسی بیوشیمی</dc:title>
  <dc:creator>farhang</dc:creator>
  <cp:lastModifiedBy>farhang</cp:lastModifiedBy>
  <cp:revision>729</cp:revision>
  <dcterms:created xsi:type="dcterms:W3CDTF">2019-11-04T17:57:05Z</dcterms:created>
  <dcterms:modified xsi:type="dcterms:W3CDTF">2020-05-04T10:22:10Z</dcterms:modified>
</cp:coreProperties>
</file>